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4" r:id="rId2"/>
    <p:sldId id="259" r:id="rId3"/>
    <p:sldId id="282" r:id="rId4"/>
    <p:sldId id="260" r:id="rId5"/>
    <p:sldId id="261" r:id="rId6"/>
    <p:sldId id="291" r:id="rId7"/>
    <p:sldId id="277" r:id="rId8"/>
    <p:sldId id="292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8000"/>
    <a:srgbClr val="FF33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178D1E-87FB-4B32-867C-A06AD1986CCC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EA1A03-7E77-49C1-9A0B-DD3314CF4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C7B1-23FB-4FAD-97BD-3B60D0CC07A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7CBE-662D-41B1-AC52-E41924615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181E-D916-4BBE-8664-CCF1ADFCC4E2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8E7B2-3323-4521-A9D5-DE822FD86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14C8-F78E-4FC9-85DD-1853A900902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F237-AAE6-4E46-8CFC-CB547D480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447F-FE8D-467A-9D91-C3B1E10A98F7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0A32D-ADC0-45E3-8900-F3A04D02C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A53D-F9A5-4BD1-B29F-1FC5416D3BD5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201B-549A-4988-B57D-49B85C48B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7B21-BEF5-417E-8972-CB3689BF379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D456-9E8D-4CE5-8302-AD45A19CD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984A-854A-4B68-8B71-7EF8211C628E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FCA6-0E55-4AA0-9663-58BD21B5E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E44A-4BAB-4A8E-998E-F361F49EA463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6261-1382-4B66-AFA7-FBBA03658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4FF4-51E2-40CA-B572-EBE1C411860A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41D5-C395-4115-801B-5463516D8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8A72-5A9E-4C69-A5A5-953D3DDE3C1F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E2F5-E7FD-4A7A-908C-81C61D3B0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8593-39D6-4ADC-A383-88A592D691FB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5D67-921A-4137-8287-67E69F102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C84025-6B9C-4F87-B36D-2833724D96E6}" type="datetimeFigureOut">
              <a:rPr lang="en-US"/>
              <a:pPr>
                <a:defRPr/>
              </a:pPr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EB04B-8A47-46D8-8854-3BB50DCD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Картинка 6 из 2124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00200" y="152400"/>
            <a:ext cx="6096000" cy="523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3429000" y="2057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3200400" y="38862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alibri" pitchFamily="34" charset="0"/>
            </a:endParaRPr>
          </a:p>
        </p:txBody>
      </p:sp>
      <p:pic>
        <p:nvPicPr>
          <p:cNvPr id="14" name="Picture 4" descr="PICT13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76400"/>
            <a:ext cx="6286546" cy="4714908"/>
          </a:xfrm>
          <a:prstGeom prst="wedgeRoundRectCallout">
            <a:avLst>
              <a:gd name="adj1" fmla="val 29149"/>
              <a:gd name="adj2" fmla="val 50207"/>
              <a:gd name="adj3" fmla="val 16667"/>
            </a:avLst>
          </a:prstGeom>
          <a:noFill/>
          <a:ln w="76200">
            <a:solidFill>
              <a:srgbClr val="FFFF00"/>
            </a:solidFill>
          </a:ln>
        </p:spPr>
      </p:pic>
      <p:pic>
        <p:nvPicPr>
          <p:cNvPr id="13" name="Рисунок 12" descr="F:\66666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733800"/>
            <a:ext cx="3583962" cy="2369148"/>
          </a:xfrm>
          <a:prstGeom prst="verticalScroll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2400" y="2514600"/>
            <a:ext cx="3124200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3979" indent="-383979" fontAlgn="auto">
              <a:lnSpc>
                <a:spcPct val="80000"/>
              </a:lnSpc>
              <a:spcBef>
                <a:spcPts val="839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Заведующая </a:t>
            </a:r>
          </a:p>
          <a:p>
            <a:pPr marL="383979" indent="-383979" fontAlgn="auto">
              <a:lnSpc>
                <a:spcPct val="80000"/>
              </a:lnSpc>
              <a:spcBef>
                <a:spcPts val="839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Исупова Татьяна Владимировна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14800" y="5257800"/>
            <a:ext cx="45720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9224" indent="-479224" algn="ctr" defTabSz="1278987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612270, Кировская обл., </a:t>
            </a:r>
          </a:p>
          <a:p>
            <a:pPr marL="479224" indent="-479224" algn="ctr" defTabSz="1278987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г. Орлов, </a:t>
            </a:r>
          </a:p>
          <a:p>
            <a:pPr marL="479224" indent="-479224" algn="ctr" defTabSz="1278987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ул. Ст. Халтурина, 9</a:t>
            </a:r>
          </a:p>
        </p:txBody>
      </p:sp>
      <p:pic>
        <p:nvPicPr>
          <p:cNvPr id="17" name="Рисунок 16" descr="F:\солнце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828800"/>
            <a:ext cx="1344706" cy="1344706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81000" y="152400"/>
            <a:ext cx="746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Verdana" pitchFamily="34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Verdana" pitchFamily="34" charset="0"/>
              </a:rPr>
              <a:t>детский сад общеразвивающего вида №3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Verdana" pitchFamily="34" charset="0"/>
              </a:rPr>
              <a:t> г. Орлов</a:t>
            </a:r>
            <a:endParaRPr lang="fr-FR" sz="2000" b="1">
              <a:solidFill>
                <a:schemeClr val="tx2"/>
              </a:solidFill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6" name="Рисунок 3" descr="Картинка 6 из 2124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11"/>
          <p:cNvSpPr>
            <a:spLocks noChangeArrowheads="1"/>
          </p:cNvSpPr>
          <p:nvPr/>
        </p:nvSpPr>
        <p:spPr bwMode="auto">
          <a:xfrm>
            <a:off x="5486400" y="2209800"/>
            <a:ext cx="3657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cs typeface="Arial" charset="0"/>
              </a:rPr>
              <a:t>Какой прогноз у нас в саду сегодня,</a:t>
            </a:r>
          </a:p>
          <a:p>
            <a:r>
              <a:rPr lang="ru-RU" sz="1400">
                <a:cs typeface="Arial" charset="0"/>
              </a:rPr>
              <a:t>Чем удивит сегодня детвора?</a:t>
            </a:r>
          </a:p>
          <a:p>
            <a:r>
              <a:rPr lang="ru-RU" sz="1400">
                <a:cs typeface="Arial" charset="0"/>
              </a:rPr>
              <a:t>Ведь деток, как апрельскую погоду,</a:t>
            </a:r>
          </a:p>
          <a:p>
            <a:r>
              <a:rPr lang="ru-RU" sz="1400">
                <a:cs typeface="Arial" charset="0"/>
              </a:rPr>
              <a:t>Мы предсказать не в силах никогда</a:t>
            </a:r>
          </a:p>
          <a:p>
            <a:r>
              <a:rPr lang="ru-RU" sz="1400" b="1">
                <a:cs typeface="Arial" charset="0"/>
              </a:rPr>
              <a:t>Припев: </a:t>
            </a:r>
          </a:p>
          <a:p>
            <a:r>
              <a:rPr lang="ru-RU" sz="1400">
                <a:cs typeface="Arial" charset="0"/>
              </a:rPr>
              <a:t>Главней всего – погода в доме,</a:t>
            </a:r>
          </a:p>
          <a:p>
            <a:r>
              <a:rPr lang="ru-RU" sz="1400">
                <a:cs typeface="Arial" charset="0"/>
              </a:rPr>
              <a:t>Где ждут вас с радостью всегда,</a:t>
            </a:r>
          </a:p>
          <a:p>
            <a:r>
              <a:rPr lang="ru-RU" sz="1400">
                <a:cs typeface="Arial" charset="0"/>
              </a:rPr>
              <a:t>Мы все семья, а все, что кроме,</a:t>
            </a:r>
          </a:p>
          <a:p>
            <a:r>
              <a:rPr lang="ru-RU" sz="1400">
                <a:cs typeface="Arial" charset="0"/>
              </a:rPr>
              <a:t>Легко исправить с помощью зонта.</a:t>
            </a:r>
          </a:p>
          <a:p>
            <a:endParaRPr lang="ru-RU" sz="1400">
              <a:cs typeface="Arial" charset="0"/>
            </a:endParaRPr>
          </a:p>
          <a:p>
            <a:r>
              <a:rPr lang="ru-RU" sz="1400">
                <a:cs typeface="Arial" charset="0"/>
              </a:rPr>
              <a:t>Все мы такие разные, конечно, </a:t>
            </a:r>
          </a:p>
          <a:p>
            <a:r>
              <a:rPr lang="ru-RU" sz="1400">
                <a:cs typeface="Arial" charset="0"/>
              </a:rPr>
              <a:t>Но есть у нас и общая черта;</a:t>
            </a:r>
          </a:p>
          <a:p>
            <a:r>
              <a:rPr lang="ru-RU" sz="1400">
                <a:cs typeface="Arial" charset="0"/>
              </a:rPr>
              <a:t>Мы создаем уют и радость детям,</a:t>
            </a:r>
          </a:p>
          <a:p>
            <a:r>
              <a:rPr lang="ru-RU" sz="1400">
                <a:cs typeface="Arial" charset="0"/>
              </a:rPr>
              <a:t>И этому вся жизнь посвящена.</a:t>
            </a:r>
          </a:p>
          <a:p>
            <a:endParaRPr lang="ru-RU" sz="1400">
              <a:cs typeface="Arial" charset="0"/>
            </a:endParaRPr>
          </a:p>
          <a:p>
            <a:r>
              <a:rPr lang="ru-RU" sz="1400">
                <a:cs typeface="Arial" charset="0"/>
              </a:rPr>
              <a:t>Неважно- снег, туман или морозы,</a:t>
            </a:r>
          </a:p>
          <a:p>
            <a:r>
              <a:rPr lang="ru-RU" sz="1400">
                <a:cs typeface="Arial" charset="0"/>
              </a:rPr>
              <a:t>Но ровно в семь откроем детский сад. </a:t>
            </a:r>
          </a:p>
          <a:p>
            <a:r>
              <a:rPr lang="ru-RU" sz="1400">
                <a:cs typeface="Arial" charset="0"/>
              </a:rPr>
              <a:t>Дом оживает, </a:t>
            </a:r>
          </a:p>
          <a:p>
            <a:r>
              <a:rPr lang="ru-RU" sz="1400">
                <a:cs typeface="Arial" charset="0"/>
              </a:rPr>
              <a:t>свет во всех окошках,</a:t>
            </a:r>
          </a:p>
          <a:p>
            <a:r>
              <a:rPr lang="ru-RU" sz="1400">
                <a:cs typeface="Arial" charset="0"/>
              </a:rPr>
              <a:t>И воспитатель  каждой встрече рад.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62600" y="1219200"/>
            <a:ext cx="2590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Гимн</a:t>
            </a:r>
          </a:p>
        </p:txBody>
      </p:sp>
      <p:pic>
        <p:nvPicPr>
          <p:cNvPr id="14" name="Рисунок 13" descr="C:\Documents and Settings\1\Рабочий стол\фото к форуму\9iut77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73177">
            <a:off x="2989545" y="4983238"/>
            <a:ext cx="1133484" cy="13716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1" descr="C:\Documents and Settings\1\Рабочий стол\фото к форуму\rfg6453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6231">
            <a:off x="3022290" y="3743438"/>
            <a:ext cx="1094421" cy="143773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0" descr="C:\Documents and Settings\1\Рабочий стол\фото к форуму\gf666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370895"/>
            <a:ext cx="1066800" cy="148710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C:\Documents and Settings\1\Рабочий стол\фото к форуму\65yr7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943071">
            <a:off x="888547" y="4956662"/>
            <a:ext cx="1063785" cy="142578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9" descr="C:\Documents and Settings\1\Рабочий стол\фото к форуму\0915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399069">
            <a:off x="838222" y="3846425"/>
            <a:ext cx="1044074" cy="1379985"/>
          </a:xfrm>
          <a:prstGeom prst="ellipse">
            <a:avLst/>
          </a:prstGeom>
          <a:ln w="63500" cap="rnd">
            <a:solidFill>
              <a:srgbClr val="FF33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8" descr="C:\Documents and Settings\1\Рабочий стол\фото к форуму\7815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3276600"/>
            <a:ext cx="1137688" cy="138129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85" name="Прямоугольник 19"/>
          <p:cNvSpPr>
            <a:spLocks noChangeArrowheads="1"/>
          </p:cNvSpPr>
          <p:nvPr/>
        </p:nvSpPr>
        <p:spPr bwMode="auto">
          <a:xfrm>
            <a:off x="2590800" y="228600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>
                <a:solidFill>
                  <a:schemeClr val="tx2"/>
                </a:solidFill>
                <a:latin typeface="Monotype Corsiva" pitchFamily="66" charset="0"/>
              </a:rPr>
              <a:t>«Наша работа </a:t>
            </a:r>
          </a:p>
          <a:p>
            <a:r>
              <a:rPr lang="ru-RU" sz="3600">
                <a:solidFill>
                  <a:schemeClr val="tx2"/>
                </a:solidFill>
                <a:latin typeface="Monotype Corsiva" pitchFamily="66" charset="0"/>
              </a:rPr>
              <a:t>              -    любовь с </a:t>
            </a:r>
            <a:r>
              <a:rPr lang="en-US" sz="360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3600">
                <a:solidFill>
                  <a:schemeClr val="tx2"/>
                </a:solidFill>
                <a:latin typeface="Monotype Corsiva" pitchFamily="66" charset="0"/>
              </a:rPr>
              <a:t>заботой»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0"/>
            <a:ext cx="23038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Девиз:</a:t>
            </a:r>
          </a:p>
        </p:txBody>
      </p:sp>
      <p:sp>
        <p:nvSpPr>
          <p:cNvPr id="22" name="Овал 21"/>
          <p:cNvSpPr/>
          <p:nvPr/>
        </p:nvSpPr>
        <p:spPr>
          <a:xfrm>
            <a:off x="1905000" y="4648200"/>
            <a:ext cx="11430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8" name="TextBox 24"/>
          <p:cNvSpPr txBox="1">
            <a:spLocks noChangeArrowheads="1"/>
          </p:cNvSpPr>
          <p:nvPr/>
        </p:nvSpPr>
        <p:spPr bwMode="auto">
          <a:xfrm>
            <a:off x="1143000" y="1676400"/>
            <a:ext cx="41084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Охрана жизни и здоровья детей; </a:t>
            </a:r>
          </a:p>
          <a:p>
            <a:r>
              <a:rPr lang="ru-RU" sz="2000" b="1">
                <a:latin typeface="Monotype Corsiva" pitchFamily="66" charset="0"/>
              </a:rPr>
              <a:t>Обеспечение физического, социального, </a:t>
            </a:r>
          </a:p>
          <a:p>
            <a:r>
              <a:rPr lang="ru-RU" sz="2000" b="1">
                <a:latin typeface="Monotype Corsiva" pitchFamily="66" charset="0"/>
              </a:rPr>
              <a:t>познавательного, творческого развития </a:t>
            </a:r>
          </a:p>
          <a:p>
            <a:r>
              <a:rPr lang="ru-RU" sz="2000" b="1">
                <a:latin typeface="Monotype Corsiva" pitchFamily="66" charset="0"/>
              </a:rPr>
              <a:t>каждого ребенка в условиях групповых и</a:t>
            </a:r>
          </a:p>
          <a:p>
            <a:r>
              <a:rPr lang="ru-RU" sz="2000" b="1">
                <a:latin typeface="Monotype Corsiva" pitchFamily="66" charset="0"/>
              </a:rPr>
              <a:t> индивидуальных форм работы</a:t>
            </a:r>
          </a:p>
        </p:txBody>
      </p:sp>
      <p:sp>
        <p:nvSpPr>
          <p:cNvPr id="3089" name="WordArt 3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Миссия:</a:t>
            </a:r>
          </a:p>
        </p:txBody>
      </p:sp>
      <p:pic>
        <p:nvPicPr>
          <p:cNvPr id="3090" name="Picture 2" descr="C:\Documents and Settings\Admin\Рабочий стол\leaf-picture-color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883457">
            <a:off x="4112419" y="5231606"/>
            <a:ext cx="14065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Дуга 22"/>
          <p:cNvSpPr/>
          <p:nvPr/>
        </p:nvSpPr>
        <p:spPr>
          <a:xfrm rot="7358389">
            <a:off x="2874963" y="4092575"/>
            <a:ext cx="2667000" cy="2133600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4094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 descr="Картинка 6 из 2124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F:\567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4709289" cy="3581400"/>
          </a:xfrm>
          <a:prstGeom prst="round2Diag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F:\IMG_27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95600"/>
            <a:ext cx="3810000" cy="2819400"/>
          </a:xfrm>
          <a:prstGeom prst="round2Diag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" name="Рисунок 3" descr="F:\PICT4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33800"/>
            <a:ext cx="3352800" cy="2743200"/>
          </a:xfrm>
          <a:prstGeom prst="round2Diag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103" name="Picture 7" descr="F:\0_83984_7def6419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743200"/>
            <a:ext cx="990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F:\0_83984_7def6419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838200"/>
            <a:ext cx="990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7" descr="F:\0_83984_7def6419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334000"/>
            <a:ext cx="990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Картинка 6 из 2124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1"/>
          <p:cNvSpPr>
            <a:spLocks noChangeArrowheads="1"/>
          </p:cNvSpPr>
          <p:nvPr/>
        </p:nvSpPr>
        <p:spPr bwMode="auto">
          <a:xfrm>
            <a:off x="228600" y="0"/>
            <a:ext cx="807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04A7B"/>
                </a:solidFill>
                <a:latin typeface="Monotype Corsiva" pitchFamily="66" charset="0"/>
                <a:cs typeface="Arial" charset="0"/>
              </a:rPr>
              <a:t>Приоритетное направление:</a:t>
            </a:r>
            <a:r>
              <a:rPr lang="ru-RU" sz="4800" b="1">
                <a:solidFill>
                  <a:srgbClr val="604A7B"/>
                </a:solidFill>
                <a:latin typeface="Monotype Corsiva" pitchFamily="66" charset="0"/>
                <a:cs typeface="Arial" charset="0"/>
              </a:rPr>
              <a:t> </a:t>
            </a:r>
          </a:p>
          <a:p>
            <a:pPr algn="ctr"/>
            <a:endParaRPr lang="fr-FR" sz="4800" b="1">
              <a:solidFill>
                <a:srgbClr val="604A7B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876800" y="838200"/>
            <a:ext cx="3248025" cy="64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физическое</a:t>
            </a:r>
          </a:p>
        </p:txBody>
      </p:sp>
      <p:pic>
        <p:nvPicPr>
          <p:cNvPr id="14" name="Picture 7" descr="F:\фото к форуму\подгот.гр\100_5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1905000" cy="311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30" name="Picture 6" descr="100_53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71800"/>
            <a:ext cx="2083724" cy="3048000"/>
          </a:xfrm>
          <a:prstGeom prst="round2Diag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Рисунок 20" descr="C:\Documents and Settings\1\Рабочий стол\фото к форуму\PICT43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752600"/>
            <a:ext cx="3733800" cy="3048000"/>
          </a:xfrm>
          <a:prstGeom prst="roundRect">
            <a:avLst/>
          </a:prstGeom>
          <a:ln w="762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89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Картинка 6 из 2124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8600" y="152400"/>
            <a:ext cx="7162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  здоровьем  в  детский сад!</a:t>
            </a:r>
          </a:p>
        </p:txBody>
      </p:sp>
      <p:pic>
        <p:nvPicPr>
          <p:cNvPr id="6148" name="Picture 2" descr="G:\фото к форуму\подгот.гр\2516lk;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057400"/>
            <a:ext cx="1701800" cy="2590800"/>
          </a:xfrm>
          <a:prstGeom prst="rect">
            <a:avLst/>
          </a:prstGeom>
          <a:noFill/>
          <a:ln w="57150">
            <a:solidFill>
              <a:srgbClr val="31859C"/>
            </a:solidFill>
            <a:miter lim="800000"/>
            <a:headEnd/>
            <a:tailEnd/>
          </a:ln>
        </p:spPr>
      </p:pic>
      <p:pic>
        <p:nvPicPr>
          <p:cNvPr id="1028" name="Picture 4" descr="G:\фото к форуму\средняя\IMG_0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94" y="3962400"/>
            <a:ext cx="2540145" cy="1905000"/>
          </a:xfrm>
          <a:prstGeom prst="snip2Diag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9" name="Picture 5" descr="G:\фото к форуму\Ирина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6587" y="3941762"/>
            <a:ext cx="1905001" cy="2023135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30" name="Picture 6" descr="G:\поход подготов. гр\100_44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048" y="1190339"/>
            <a:ext cx="2918309" cy="2188146"/>
          </a:xfrm>
          <a:prstGeom prst="round2Diag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1032" name="Picture 8" descr="G:\фото к форуму\mkhhh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1828" y="4918696"/>
            <a:ext cx="3457431" cy="1598517"/>
          </a:xfrm>
          <a:prstGeom prst="flowChartPunchedTape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5" name="Рисунок 14" descr="F:\солнце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9537" y="417512"/>
            <a:ext cx="887507" cy="914400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8" descr="G:\фото к форуму\средняя\IMG_049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1600200"/>
            <a:ext cx="2743200" cy="2057400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slow" advClick="0" advTm="1079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Содержимое 3" descr="Картинка 6 из 2124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F:\фото к форуму\100_54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657600" cy="2514600"/>
          </a:xfrm>
          <a:prstGeom prst="round2Diag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F:\фото к форуму\100_53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09625" y="3609975"/>
            <a:ext cx="3126815" cy="2612465"/>
          </a:xfrm>
          <a:prstGeom prst="round2Diag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6" name="Рисунок 5" descr="F:\фото к форуму\100_53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81000"/>
            <a:ext cx="2505075" cy="3048000"/>
          </a:xfrm>
          <a:prstGeom prst="round2Diag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 descr="F:\фото к форуму\100_537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04800"/>
            <a:ext cx="3219450" cy="2438400"/>
          </a:xfrm>
          <a:prstGeom prst="round2Diag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F:\фото к форуму\100_53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421668" y="2515240"/>
            <a:ext cx="2790825" cy="2094071"/>
          </a:xfrm>
          <a:prstGeom prst="ellips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9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Картинка 6 из 2124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938"/>
            <a:ext cx="9144000" cy="6850062"/>
          </a:xfrm>
        </p:spPr>
      </p:pic>
      <p:pic>
        <p:nvPicPr>
          <p:cNvPr id="8196" name="Содержимое 3" descr="Картинка 6 из 2124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G:\фото к форуму\средняя\IMG_0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33800"/>
            <a:ext cx="3657600" cy="2743200"/>
          </a:xfrm>
          <a:prstGeom prst="round2Diag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3" name="Picture 6" descr="G:\фото к форуму\100_5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3962099" cy="297180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" name="Picture 13" descr="100_54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57200"/>
            <a:ext cx="3810000" cy="2979178"/>
          </a:xfrm>
          <a:prstGeom prst="round2Diag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Рисунок 4" descr="PICT183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1000"/>
            <a:ext cx="4419600" cy="29718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Documents and Settings\Admin\Рабочий стол\дети картинки\229852-Royalty-Fra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2971800"/>
            <a:ext cx="12192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703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3" descr="Картинка 6 из 2124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20" name="Picture 6" descr="F:\дети картинки\0_70014_b607e2a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21717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поход подготов. гр\100_43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3886200" cy="2971800"/>
          </a:xfrm>
          <a:prstGeom prst="round2Diag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" name="Рисунок 13" descr="F:\поход подготов. гр\100_44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33400"/>
            <a:ext cx="3910861" cy="2743200"/>
          </a:xfrm>
          <a:prstGeom prst="snip2Diag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Рисунок 10" descr="F:\поход подготов. гр\PICT39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810000"/>
            <a:ext cx="4495800" cy="2667000"/>
          </a:xfrm>
          <a:prstGeom prst="snipRoundRect">
            <a:avLst/>
          </a:prstGeom>
          <a:noFill/>
          <a:ln w="57150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ransition advTm="7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Картинка 6 из 2124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304800" y="3810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</a:p>
        </p:txBody>
      </p:sp>
      <p:sp>
        <p:nvSpPr>
          <p:cNvPr id="10244" name="Прямоугольник 9"/>
          <p:cNvSpPr>
            <a:spLocks noChangeArrowheads="1"/>
          </p:cNvSpPr>
          <p:nvPr/>
        </p:nvSpPr>
        <p:spPr bwMode="auto">
          <a:xfrm>
            <a:off x="381000" y="838200"/>
            <a:ext cx="8382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-на улице: оздо -                                                                                                                           - подвижные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ровительный бег                                                                                                                                               игры;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-игровая форма                                                                                                                              - самостоятель -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-аэробика                                                                                                                                             ная активность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-общеразвивающие упражнения                                                                                                 - спортивные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игры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                                                                                                            - упражнения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- хороводы</a:t>
            </a: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- валеологические                                                                                                                   - утренняя гимна-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- игровые                                                                                                                                      стика на улице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- традиционные                                                                                                                       - физкультурные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- фронтальные                                                                                                                         занятия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- подгрупповые                                                                                                                          - музыкальные 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- индивидуальные                         </a:t>
            </a: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</a:t>
            </a: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ru-RU" sz="140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- на улице                                 - полоскание горла                           -  на прогулке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- диагностика                            - ходьба босиком                              - физкультминутки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    - умывание холодной                        на занятиях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    водой                                               </a:t>
            </a:r>
            <a:r>
              <a:rPr lang="ru-RU">
                <a:latin typeface="Calibri" pitchFamily="34" charset="0"/>
              </a:rPr>
              <a:t>- </a:t>
            </a:r>
            <a:r>
              <a:rPr lang="ru-RU" sz="1400">
                <a:latin typeface="Calibri" pitchFamily="34" charset="0"/>
              </a:rPr>
              <a:t>гимнастика после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    - гимнастика после сна                                                      сна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    - П/и в облегченной форме               - досуги, игры, </a:t>
            </a:r>
          </a:p>
          <a:p>
            <a:pPr>
              <a:lnSpc>
                <a:spcPct val="80000"/>
              </a:lnSpc>
            </a:pPr>
            <a:r>
              <a:rPr lang="ru-RU" sz="1400">
                <a:latin typeface="Calibri" pitchFamily="34" charset="0"/>
              </a:rPr>
              <a:t>                                                                                                                                        праздники</a:t>
            </a: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Система физкультурно-оздоровительной работы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286000" y="2895600"/>
            <a:ext cx="1905000" cy="76200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Физкультурные занятия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447800" y="4191000"/>
            <a:ext cx="1676400" cy="83820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Система закаливания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334000" y="3810000"/>
            <a:ext cx="1676400" cy="83820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Система двигательной деятельности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010400" y="4876800"/>
            <a:ext cx="1676400" cy="83820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Сон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953000" y="1905000"/>
            <a:ext cx="1676400" cy="83820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Прогулки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200400" y="990600"/>
            <a:ext cx="1676400" cy="838200"/>
          </a:xfrm>
          <a:prstGeom prst="round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Утренняя гимнастика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2667000" y="19050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076700" y="7239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229100" y="723900"/>
            <a:ext cx="1143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5029200" y="30480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009900" y="2171700"/>
            <a:ext cx="1066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5" idx="3"/>
          </p:cNvCxnSpPr>
          <p:nvPr/>
        </p:nvCxnSpPr>
        <p:spPr>
          <a:xfrm rot="16200000" flipH="1">
            <a:off x="4686300" y="800100"/>
            <a:ext cx="1143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6096000" y="2971800"/>
            <a:ext cx="2057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628900" y="3771900"/>
            <a:ext cx="533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F:\солнце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33800"/>
            <a:ext cx="1039906" cy="1066800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959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329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Wingdings 3</vt:lpstr>
      <vt:lpstr>Verdana</vt:lpstr>
      <vt:lpstr>Monotype Corsiva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107</cp:revision>
  <dcterms:modified xsi:type="dcterms:W3CDTF">2013-04-24T11:24:02Z</dcterms:modified>
</cp:coreProperties>
</file>